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erriweather" panose="00000500000000000000" pitchFamily="2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84"/>
  </p:normalViewPr>
  <p:slideViewPr>
    <p:cSldViewPr snapToGrid="0">
      <p:cViewPr varScale="1">
        <p:scale>
          <a:sx n="132" d="100"/>
          <a:sy n="132" d="100"/>
        </p:scale>
        <p:origin x="69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7c88e5ebe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7c88e5ebe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7c88e5ebe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7c88e5ebe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2918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7c88e5ebe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7c88e5ebe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7c88e5ebe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7c88e5ebe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7c88e5ebe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7c88e5ebe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7c88e5ebe5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7c88e5ebe5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2" name="MSIPCMContentMarking" descr="{&quot;HashCode&quot;:1071427657,&quot;Placement&quot;:&quot;Footer&quot;,&quot;Top&quot;:384.343,&quot;Left&quot;:324.2841,&quot;SlideWidth&quot;:720,&quot;SlideHeight&quot;:405}">
            <a:extLst>
              <a:ext uri="{FF2B5EF4-FFF2-40B4-BE49-F238E27FC236}">
                <a16:creationId xmlns:a16="http://schemas.microsoft.com/office/drawing/2014/main" id="{38642511-3E77-49D9-B182-5AC7C04BECD2}"/>
              </a:ext>
            </a:extLst>
          </p:cNvPr>
          <p:cNvSpPr txBox="1"/>
          <p:nvPr userDrawn="1"/>
        </p:nvSpPr>
        <p:spPr>
          <a:xfrm>
            <a:off x="4118408" y="4881156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Confidential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f.org/other/state-indicator/total-population/?currentTimeframe=0&amp;selectedRows=%7B%22states%22:%7B%22idaho%22:%7B%7D,%22minnesota%22:%7B%7D,%22nevada%22:%7B%7D,%22pennsylvania%22:%7B%7D,%22new-jersey%22:%7B%7D%7D%7D&amp;sortModel=%7B%22colId%22:%22Location%22,%22sort%22:%22asc%22%7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cy.pennie.com/wp-content/uploads/Pennie%E2%84%A2-Annual-report-2020-Final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nsure.org/assets/mnsure-annual-report-2022-final_tcm34-560192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j.gov/getcoverednj/help/about/2023openenrollmentupdate/finalsnapshot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doi.idaho.gov/main/publicforms/RateReview?Indiv=Yes&amp;Year=202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Recommended Metrics</a:t>
            </a:r>
            <a:endParaRPr dirty="0"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Recommendations from the Strategic Priorities Subcommittee of the Virginia Health Benefit Exchange Advisory Committee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89076" cy="12685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dirty="0"/>
              <a:t>STRATEGIC PRIORITY RECOMMENDATIONS</a:t>
            </a:r>
            <a:br>
              <a:rPr lang="en" sz="1600" dirty="0"/>
            </a:br>
            <a:br>
              <a:rPr lang="en" sz="1600" dirty="0"/>
            </a:br>
            <a:r>
              <a:rPr lang="en-US" sz="1600" dirty="0"/>
              <a:t>STRATEGIC PRIORITIES SUBCOMMITTEE OF THE VIRGINIA HEALTH BENEFIT EXCHANGE ADVISORY COMMITTEE</a:t>
            </a:r>
            <a:endParaRPr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D1C6F9-A555-450F-8441-9645252F3B71}"/>
              </a:ext>
            </a:extLst>
          </p:cNvPr>
          <p:cNvSpPr txBox="1"/>
          <p:nvPr/>
        </p:nvSpPr>
        <p:spPr>
          <a:xfrm>
            <a:off x="0" y="1366896"/>
            <a:ext cx="9144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/>
              <a:t>STRATEGIC PRIORITY #1</a:t>
            </a:r>
          </a:p>
          <a:p>
            <a:r>
              <a:rPr lang="en-US" dirty="0"/>
              <a:t>Expand health insurance coverage and access to increase the total population of insured Virginians.</a:t>
            </a:r>
          </a:p>
          <a:p>
            <a:endParaRPr lang="en-US" dirty="0"/>
          </a:p>
          <a:p>
            <a:r>
              <a:rPr lang="en-US" b="1" u="sng" dirty="0"/>
              <a:t>STRATEGIC PRIORITY #2</a:t>
            </a:r>
          </a:p>
          <a:p>
            <a:r>
              <a:rPr lang="en-US" dirty="0"/>
              <a:t>Capture total and new enrollees. </a:t>
            </a:r>
          </a:p>
          <a:p>
            <a:endParaRPr lang="en-US" dirty="0"/>
          </a:p>
          <a:p>
            <a:r>
              <a:rPr lang="en-US" b="1" u="sng" dirty="0"/>
              <a:t>STRATEGIC PRIORITY # 3</a:t>
            </a:r>
          </a:p>
          <a:p>
            <a:r>
              <a:rPr lang="en-US" dirty="0"/>
              <a:t>Capture differences in key health insurance metrics across geography to better target the eligible population.</a:t>
            </a:r>
          </a:p>
          <a:p>
            <a:endParaRPr lang="en-US" dirty="0"/>
          </a:p>
          <a:p>
            <a:r>
              <a:rPr lang="en-US" b="1" u="sng" dirty="0"/>
              <a:t>STRATEGIC PRIORITY #4</a:t>
            </a:r>
          </a:p>
          <a:p>
            <a:r>
              <a:rPr lang="en-US" dirty="0"/>
              <a:t>Increase the affordability of health care and make it easier to receive financial aid for health insurance. </a:t>
            </a:r>
          </a:p>
          <a:p>
            <a:endParaRPr lang="en-US" dirty="0"/>
          </a:p>
          <a:p>
            <a:r>
              <a:rPr lang="en-US" b="1" u="sng" dirty="0"/>
              <a:t>STRATEGIC PRIORITY #5</a:t>
            </a:r>
          </a:p>
          <a:p>
            <a:r>
              <a:rPr lang="en-US" dirty="0"/>
              <a:t>Make it easier to compare plans and capture differences in plan selections.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00" y="2470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/>
              <a:t>STRATEGIC PRIORITY #1: Expand health insurance coverage and access to increase the total population of insured Virginians.</a:t>
            </a:r>
            <a:endParaRPr sz="2020" dirty="0"/>
          </a:p>
        </p:txBody>
      </p:sp>
      <p:sp>
        <p:nvSpPr>
          <p:cNvPr id="72" name="Google Shape;72;p14"/>
          <p:cNvSpPr txBox="1"/>
          <p:nvPr/>
        </p:nvSpPr>
        <p:spPr>
          <a:xfrm>
            <a:off x="187050" y="4789500"/>
            <a:ext cx="3856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 Insurance Coverage of the Total Population - KFF | KFF</a:t>
            </a:r>
            <a:endParaRPr sz="1100" u="sng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86824D-BF6F-A715-1D42-C189A1D19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00" y="1435396"/>
            <a:ext cx="8677695" cy="303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23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br>
              <a:rPr lang="en" sz="2020"/>
            </a:br>
            <a:r>
              <a:rPr lang="en" sz="2020"/>
              <a:t>STRATEGIC PRIORITY #2: Capture total and new enrollees. </a:t>
            </a:r>
            <a:br>
              <a:rPr lang="en" sz="2020"/>
            </a:br>
            <a:br>
              <a:rPr lang="en" sz="2020"/>
            </a:br>
            <a:endParaRPr sz="2020" dirty="0"/>
          </a:p>
        </p:txBody>
      </p:sp>
      <p:sp>
        <p:nvSpPr>
          <p:cNvPr id="78" name="Google Shape;78;p15"/>
          <p:cNvSpPr txBox="1"/>
          <p:nvPr/>
        </p:nvSpPr>
        <p:spPr>
          <a:xfrm>
            <a:off x="163425" y="4894500"/>
            <a:ext cx="3122100" cy="6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Pennie™-Annual-report-2020-Final.pdf</a:t>
            </a:r>
            <a:r>
              <a:rPr lang="en" sz="1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0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(page 3)</a:t>
            </a:r>
            <a:endParaRPr sz="1000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100" u="sng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1300" y="1360925"/>
            <a:ext cx="6961401" cy="329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00" y="29125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/>
              <a:t>STRATEGIC PRIORITY # 3: Capture differences in key health insurance metrics across geography.</a:t>
            </a:r>
            <a:br>
              <a:rPr lang="en" sz="2020"/>
            </a:br>
            <a:endParaRPr sz="2020" dirty="0"/>
          </a:p>
        </p:txBody>
      </p:sp>
      <p:sp>
        <p:nvSpPr>
          <p:cNvPr id="85" name="Google Shape;85;p16"/>
          <p:cNvSpPr txBox="1"/>
          <p:nvPr/>
        </p:nvSpPr>
        <p:spPr>
          <a:xfrm>
            <a:off x="163425" y="4894500"/>
            <a:ext cx="31221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MNsure 2022 Annual Report</a:t>
            </a:r>
            <a:r>
              <a:rPr lang="en" sz="1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0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(pages 11 and 29) </a:t>
            </a:r>
            <a:r>
              <a:rPr lang="en" sz="1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100" u="sng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336200"/>
            <a:ext cx="4499926" cy="359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4180" y="1336200"/>
            <a:ext cx="3737421" cy="346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29125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/>
              <a:t>STRATEGIC PRIORITY #4: Increase the affordability of healthcare and make it easier to receive financial aid for health insurance. </a:t>
            </a:r>
            <a:br>
              <a:rPr lang="en" sz="2020"/>
            </a:br>
            <a:endParaRPr sz="2020" dirty="0"/>
          </a:p>
        </p:txBody>
      </p:sp>
      <p:sp>
        <p:nvSpPr>
          <p:cNvPr id="93" name="Google Shape;93;p17"/>
          <p:cNvSpPr txBox="1"/>
          <p:nvPr/>
        </p:nvSpPr>
        <p:spPr>
          <a:xfrm>
            <a:off x="163425" y="4894500"/>
            <a:ext cx="31221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 Covered New Jersey SBE (nj.gov)</a:t>
            </a:r>
            <a:r>
              <a:rPr lang="en" sz="1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0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(page 5)</a:t>
            </a:r>
            <a:endParaRPr sz="1000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100" u="sng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625" y="1436850"/>
            <a:ext cx="8026727" cy="34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58950" y="5510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br>
              <a:rPr lang="en" sz="2020"/>
            </a:br>
            <a:r>
              <a:rPr lang="en" sz="2020"/>
              <a:t>STRATEGIC PRIORITY #5: Make it easier to compare plans and capture differences in plan selections.</a:t>
            </a:r>
            <a:br>
              <a:rPr lang="en" sz="2020"/>
            </a:br>
            <a:br>
              <a:rPr lang="en" sz="2020"/>
            </a:br>
            <a:endParaRPr sz="2020" dirty="0"/>
          </a:p>
        </p:txBody>
      </p:sp>
      <p:sp>
        <p:nvSpPr>
          <p:cNvPr id="100" name="Google Shape;100;p18"/>
          <p:cNvSpPr txBox="1"/>
          <p:nvPr/>
        </p:nvSpPr>
        <p:spPr>
          <a:xfrm>
            <a:off x="179175" y="4866600"/>
            <a:ext cx="3122100" cy="1189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Idaho Rate Review - DOI Applications</a:t>
            </a:r>
            <a:endParaRPr sz="1000" u="sng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100" u="sng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750" y="1307800"/>
            <a:ext cx="8357024" cy="362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266</Words>
  <Application>Microsoft Office PowerPoint</Application>
  <PresentationFormat>On-screen Show (16:9)</PresentationFormat>
  <Paragraphs>30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Roboto</vt:lpstr>
      <vt:lpstr>Arial</vt:lpstr>
      <vt:lpstr>Calibri</vt:lpstr>
      <vt:lpstr>Merriweather</vt:lpstr>
      <vt:lpstr>Paradigm</vt:lpstr>
      <vt:lpstr>5 Recommended Metrics</vt:lpstr>
      <vt:lpstr>STRATEGIC PRIORITY RECOMMENDATIONS  STRATEGIC PRIORITIES SUBCOMMITTEE OF THE VIRGINIA HEALTH BENEFIT EXCHANGE ADVISORY COMMITTEE</vt:lpstr>
      <vt:lpstr>STRATEGIC PRIORITY #1: Expand health insurance coverage and access to increase the total population of insured Virginians.</vt:lpstr>
      <vt:lpstr> STRATEGIC PRIORITY #2: Capture total and new enrollees.   </vt:lpstr>
      <vt:lpstr>STRATEGIC PRIORITY # 3: Capture differences in key health insurance metrics across geography. </vt:lpstr>
      <vt:lpstr>STRATEGIC PRIORITY #4: Increase the affordability of healthcare and make it easier to receive financial aid for health insurance.  </vt:lpstr>
      <vt:lpstr> STRATEGIC PRIORITY #5: Make it easier to compare plans and capture differences in plan selections.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Recommended Metrics</dc:title>
  <dc:creator>Ikeita Cantu Hinojosa</dc:creator>
  <cp:lastModifiedBy>Holly Mortlock</cp:lastModifiedBy>
  <cp:revision>4</cp:revision>
  <dcterms:modified xsi:type="dcterms:W3CDTF">2023-10-11T15:17:51Z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e953dd5-1b53-4742-b186-f2a38279ffcd_Enabled">
    <vt:lpwstr>true</vt:lpwstr>
  </property>
  <property fmtid="{D5CDD505-2E9C-101B-9397-08002B2CF9AE}" pid="3" name="MSIP_Label_8e953dd5-1b53-4742-b186-f2a38279ffcd_SetDate">
    <vt:lpwstr>2023-10-11T15:17:40Z</vt:lpwstr>
  </property>
  <property fmtid="{D5CDD505-2E9C-101B-9397-08002B2CF9AE}" pid="4" name="MSIP_Label_8e953dd5-1b53-4742-b186-f2a38279ffcd_Method">
    <vt:lpwstr>Standard</vt:lpwstr>
  </property>
  <property fmtid="{D5CDD505-2E9C-101B-9397-08002B2CF9AE}" pid="5" name="MSIP_Label_8e953dd5-1b53-4742-b186-f2a38279ffcd_Name">
    <vt:lpwstr>8e953dd5-1b53-4742-b186-f2a38279ffcd</vt:lpwstr>
  </property>
  <property fmtid="{D5CDD505-2E9C-101B-9397-08002B2CF9AE}" pid="6" name="MSIP_Label_8e953dd5-1b53-4742-b186-f2a38279ffcd_SiteId">
    <vt:lpwstr>1791a7f1-2629-474f-8283-d4da7899c3be</vt:lpwstr>
  </property>
  <property fmtid="{D5CDD505-2E9C-101B-9397-08002B2CF9AE}" pid="7" name="MSIP_Label_8e953dd5-1b53-4742-b186-f2a38279ffcd_ActionId">
    <vt:lpwstr>f881caa2-90f9-46bf-aba7-bcc5d1bb3af3</vt:lpwstr>
  </property>
  <property fmtid="{D5CDD505-2E9C-101B-9397-08002B2CF9AE}" pid="8" name="MSIP_Label_8e953dd5-1b53-4742-b186-f2a38279ffcd_ContentBits">
    <vt:lpwstr>2</vt:lpwstr>
  </property>
</Properties>
</file>